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4" r:id="rId2"/>
  </p:sldMasterIdLst>
  <p:notesMasterIdLst>
    <p:notesMasterId r:id="rId25"/>
  </p:notesMasterIdLst>
  <p:handoutMasterIdLst>
    <p:handoutMasterId r:id="rId26"/>
  </p:handoutMasterIdLst>
  <p:sldIdLst>
    <p:sldId id="256" r:id="rId3"/>
    <p:sldId id="295" r:id="rId4"/>
    <p:sldId id="313" r:id="rId5"/>
    <p:sldId id="271" r:id="rId6"/>
    <p:sldId id="296" r:id="rId7"/>
    <p:sldId id="299" r:id="rId8"/>
    <p:sldId id="308" r:id="rId9"/>
    <p:sldId id="314" r:id="rId10"/>
    <p:sldId id="297" r:id="rId11"/>
    <p:sldId id="274" r:id="rId12"/>
    <p:sldId id="304" r:id="rId13"/>
    <p:sldId id="305" r:id="rId14"/>
    <p:sldId id="301" r:id="rId15"/>
    <p:sldId id="300" r:id="rId16"/>
    <p:sldId id="306" r:id="rId17"/>
    <p:sldId id="307" r:id="rId18"/>
    <p:sldId id="309" r:id="rId19"/>
    <p:sldId id="310" r:id="rId20"/>
    <p:sldId id="278" r:id="rId21"/>
    <p:sldId id="312" r:id="rId22"/>
    <p:sldId id="311" r:id="rId23"/>
    <p:sldId id="281" r:id="rId24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79257" autoAdjust="0"/>
  </p:normalViewPr>
  <p:slideViewPr>
    <p:cSldViewPr>
      <p:cViewPr varScale="1">
        <p:scale>
          <a:sx n="87" d="100"/>
          <a:sy n="87" d="100"/>
        </p:scale>
        <p:origin x="1146" y="8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Citations of Shor's '95 paper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Sheet1!$A$4:$A$25</c:f>
              <c:numCache>
                <c:formatCode>General</c:formatCode>
                <c:ptCount val="22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</c:numCache>
            </c:numRef>
          </c:cat>
          <c:val>
            <c:numRef>
              <c:f>Sheet1!$B$4:$B$25</c:f>
              <c:numCache>
                <c:formatCode>General</c:formatCode>
                <c:ptCount val="22"/>
                <c:pt idx="0">
                  <c:v>1</c:v>
                </c:pt>
                <c:pt idx="1">
                  <c:v>14</c:v>
                </c:pt>
                <c:pt idx="2">
                  <c:v>21</c:v>
                </c:pt>
                <c:pt idx="3">
                  <c:v>83</c:v>
                </c:pt>
                <c:pt idx="4">
                  <c:v>98</c:v>
                </c:pt>
                <c:pt idx="5">
                  <c:v>151</c:v>
                </c:pt>
                <c:pt idx="6">
                  <c:v>172</c:v>
                </c:pt>
                <c:pt idx="7">
                  <c:v>230</c:v>
                </c:pt>
                <c:pt idx="8">
                  <c:v>227</c:v>
                </c:pt>
                <c:pt idx="9">
                  <c:v>238</c:v>
                </c:pt>
                <c:pt idx="10">
                  <c:v>294</c:v>
                </c:pt>
                <c:pt idx="11">
                  <c:v>343</c:v>
                </c:pt>
                <c:pt idx="12">
                  <c:v>355</c:v>
                </c:pt>
                <c:pt idx="13">
                  <c:v>348</c:v>
                </c:pt>
                <c:pt idx="14">
                  <c:v>363</c:v>
                </c:pt>
                <c:pt idx="15">
                  <c:v>375</c:v>
                </c:pt>
                <c:pt idx="16">
                  <c:v>421</c:v>
                </c:pt>
                <c:pt idx="17">
                  <c:v>417</c:v>
                </c:pt>
                <c:pt idx="18">
                  <c:v>445</c:v>
                </c:pt>
                <c:pt idx="19">
                  <c:v>472</c:v>
                </c:pt>
                <c:pt idx="20">
                  <c:v>524</c:v>
                </c:pt>
                <c:pt idx="21">
                  <c:v>562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79-47D4-BED2-104B48E7D5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4477024"/>
        <c:axId val="200538832"/>
      </c:lineChart>
      <c:catAx>
        <c:axId val="3744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538832"/>
        <c:crosses val="autoZero"/>
        <c:auto val="1"/>
        <c:lblAlgn val="ctr"/>
        <c:lblOffset val="100"/>
        <c:noMultiLvlLbl val="0"/>
      </c:catAx>
      <c:valAx>
        <c:axId val="20053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47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aseline="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3/16/2017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3/16/2017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857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Subject to change</a:t>
            </a:r>
          </a:p>
          <a:p>
            <a:r>
              <a:rPr lang="en-US" dirty="0"/>
              <a:t>We</a:t>
            </a:r>
            <a:r>
              <a:rPr lang="en-US" baseline="0" dirty="0"/>
              <a:t> want community’s help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83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Are all the important other properties covered?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08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Quantum computers</a:t>
            </a:r>
            <a:r>
              <a:rPr lang="en-US" baseline="0" dirty="0"/>
              <a:t> don’t exist yet!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321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– key exchange security model not clear</a:t>
            </a:r>
          </a:p>
          <a:p>
            <a:r>
              <a:rPr lang="en-US" dirty="0"/>
              <a:t>Will</a:t>
            </a:r>
            <a:r>
              <a:rPr lang="en-US" baseline="0" dirty="0"/>
              <a:t> audience understand these security notions? – I’m guessing probably not, so don’t spend lots of time on this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63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415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Want submitters to primarily focus on levels 1,2,and</a:t>
            </a:r>
            <a:r>
              <a:rPr lang="en-US" baseline="0" dirty="0"/>
              <a:t> 3</a:t>
            </a:r>
          </a:p>
          <a:p>
            <a:r>
              <a:rPr lang="en-US" baseline="0" dirty="0"/>
              <a:t>Also at least one parameter set for very high security (4 or 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251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proposals don’t allow for static keys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93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SKIP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77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Transition</a:t>
            </a:r>
            <a:r>
              <a:rPr lang="en-US" baseline="0" dirty="0"/>
              <a:t> will not be painless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2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46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QKD, or quantum</a:t>
            </a:r>
            <a:r>
              <a:rPr lang="en-US" baseline="0" dirty="0"/>
              <a:t> crypto</a:t>
            </a:r>
            <a:endParaRPr lang="en-US" dirty="0"/>
          </a:p>
          <a:p>
            <a:r>
              <a:rPr lang="en-US" dirty="0"/>
              <a:t>Citations</a:t>
            </a:r>
            <a:r>
              <a:rPr lang="en-US" baseline="0" dirty="0"/>
              <a:t> are from google scholar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4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NSA announcement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58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Still want to expand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96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We’ve</a:t>
            </a:r>
            <a:r>
              <a:rPr lang="en-US" baseline="0" dirty="0"/>
              <a:t> coordinated with IETF</a:t>
            </a:r>
          </a:p>
          <a:p>
            <a:r>
              <a:rPr lang="en-US" baseline="0" dirty="0"/>
              <a:t>IEEE 1363.3 has NTRU</a:t>
            </a:r>
          </a:p>
          <a:p>
            <a:r>
              <a:rPr lang="en-US" baseline="0" dirty="0"/>
              <a:t>Lily is rapporteur with ISO SC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0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add </a:t>
            </a:r>
            <a:r>
              <a:rPr lang="en-US" dirty="0" err="1"/>
              <a:t>Mariantoni’s</a:t>
            </a:r>
            <a:r>
              <a:rPr lang="en-US" dirty="0"/>
              <a:t> estimate</a:t>
            </a:r>
          </a:p>
          <a:p>
            <a:r>
              <a:rPr lang="en-US" dirty="0"/>
              <a:t>There</a:t>
            </a:r>
            <a:r>
              <a:rPr lang="en-US" baseline="0" dirty="0"/>
              <a:t> is skepticism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365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02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8539" y="2514601"/>
            <a:ext cx="8913077" cy="2262781"/>
          </a:xfrm>
        </p:spPr>
        <p:txBody>
          <a:bodyPr anchor="b">
            <a:normAutofit/>
          </a:bodyPr>
          <a:lstStyle>
            <a:lvl1pPr>
              <a:defRPr sz="5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8539" y="4777380"/>
            <a:ext cx="891307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198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4529541"/>
            <a:ext cx="779564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76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09600"/>
            <a:ext cx="8913077" cy="311704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4159" y="3505200"/>
            <a:ext cx="7534591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4354046"/>
            <a:ext cx="891307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2438401"/>
            <a:ext cx="8913078" cy="2724845"/>
          </a:xfrm>
        </p:spPr>
        <p:txBody>
          <a:bodyPr anchor="b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70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207" y="609600"/>
            <a:ext cx="8391740" cy="2895600"/>
          </a:xfrm>
        </p:spPr>
        <p:txBody>
          <a:bodyPr anchor="ctr">
            <a:normAutofit/>
          </a:bodyPr>
          <a:lstStyle>
            <a:lvl1pPr algn="l">
              <a:defRPr sz="47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010" y="648005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1958" y="290530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303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627407"/>
            <a:ext cx="8913077" cy="2880020"/>
          </a:xfrm>
        </p:spPr>
        <p:txBody>
          <a:bodyPr anchor="ctr">
            <a:normAutofit/>
          </a:bodyPr>
          <a:lstStyle>
            <a:lvl1pPr algn="l">
              <a:defRPr sz="4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8538" y="4343400"/>
            <a:ext cx="8913078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181600"/>
            <a:ext cx="8913078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8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5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2392" y="627406"/>
            <a:ext cx="2207026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8538" y="627406"/>
            <a:ext cx="6475313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2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250" y="624110"/>
            <a:ext cx="8909366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8538" y="2133600"/>
            <a:ext cx="8913078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2058750"/>
            <a:ext cx="8913077" cy="146880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3530129"/>
            <a:ext cx="8913077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31781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3244140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3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8538" y="2133600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88874" y="2126222"/>
            <a:ext cx="4312741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8608" y="1972703"/>
            <a:ext cx="399169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8538" y="2548966"/>
            <a:ext cx="4341762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4674" y="1969475"/>
            <a:ext cx="3997960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5091" y="2545738"/>
            <a:ext cx="433754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674" y="787783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3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2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8" y="446088"/>
            <a:ext cx="3504286" cy="976312"/>
          </a:xfrm>
        </p:spPr>
        <p:txBody>
          <a:bodyPr anchor="b"/>
          <a:lstStyle>
            <a:lvl1pPr algn="l">
              <a:defRPr sz="19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365" y="446089"/>
            <a:ext cx="5180251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8" y="1598613"/>
            <a:ext cx="350428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71437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539" y="4800600"/>
            <a:ext cx="891307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8538" y="634965"/>
            <a:ext cx="8913078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8539" y="5367338"/>
            <a:ext cx="891307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7" y="4911726"/>
            <a:ext cx="1588113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674" y="4983088"/>
            <a:ext cx="779564" cy="365125"/>
          </a:xfrm>
        </p:spPr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9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0773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14" y="-32"/>
            <a:ext cx="2356060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3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249" y="624110"/>
            <a:ext cx="8909366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538" y="2133600"/>
            <a:ext cx="8913078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58914" y="6130437"/>
            <a:ext cx="1145984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en-US" smtClean="0"/>
              <a:pPr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8538" y="6135809"/>
            <a:ext cx="7618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674" y="787783"/>
            <a:ext cx="77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99">
                <a:solidFill>
                  <a:srgbClr val="FEFFFF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52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pqcrypto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212" y="914400"/>
            <a:ext cx="9220200" cy="3048001"/>
          </a:xfrm>
        </p:spPr>
        <p:txBody>
          <a:bodyPr>
            <a:normAutofit/>
          </a:bodyPr>
          <a:lstStyle/>
          <a:p>
            <a:r>
              <a:rPr lang="en-US" sz="4000" cap="none" dirty="0"/>
              <a:t>Post-Quantum Cryptography and NIST Standardization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343400"/>
            <a:ext cx="8151019" cy="1655762"/>
          </a:xfrm>
        </p:spPr>
        <p:txBody>
          <a:bodyPr>
            <a:normAutofit/>
          </a:bodyPr>
          <a:lstStyle/>
          <a:p>
            <a:r>
              <a:rPr lang="en-US" dirty="0"/>
              <a:t>Lily Chen and </a:t>
            </a:r>
            <a:r>
              <a:rPr lang="en-US" u="sng" dirty="0"/>
              <a:t>Dustin Moody</a:t>
            </a:r>
          </a:p>
          <a:p>
            <a:r>
              <a:rPr lang="en-US" dirty="0"/>
              <a:t>Computer Security Division, Information Technology Lab</a:t>
            </a:r>
          </a:p>
          <a:p>
            <a:r>
              <a:rPr lang="en-US" dirty="0"/>
              <a:t>National Institute of Standards and Technology (NIST)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0056" y="665115"/>
            <a:ext cx="8909366" cy="1280890"/>
          </a:xfrm>
        </p:spPr>
        <p:txBody>
          <a:bodyPr/>
          <a:lstStyle/>
          <a:p>
            <a:r>
              <a:rPr lang="en-US" dirty="0"/>
              <a:t>PQC Standardization Plan 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900280"/>
              </p:ext>
            </p:extLst>
          </p:nvPr>
        </p:nvGraphicFramePr>
        <p:xfrm>
          <a:off x="1903412" y="1524000"/>
          <a:ext cx="9067802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Nov. 30,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Submission deadline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April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Workshop – Submitters’ presentations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3-5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Analysis phase</a:t>
                      </a:r>
                      <a:r>
                        <a:rPr lang="en-US" sz="1400" baseline="0" dirty="0"/>
                        <a:t> - NIST reports on findings and more workshops/conferences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2</a:t>
                      </a:r>
                      <a:r>
                        <a:rPr lang="en-US" sz="1400" baseline="0"/>
                        <a:t> years later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Draft standards available for public 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1827211" y="3886200"/>
            <a:ext cx="4727527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NIST will post “complete and proper” submissions</a:t>
            </a:r>
          </a:p>
          <a:p>
            <a:r>
              <a:rPr lang="en-US" dirty="0"/>
              <a:t>NIST PQC Standardization Conference (with </a:t>
            </a:r>
            <a:r>
              <a:rPr lang="en-US" dirty="0" err="1"/>
              <a:t>PQCrypto</a:t>
            </a:r>
            <a:r>
              <a:rPr lang="en-US" dirty="0"/>
              <a:t>, Apr 2018)</a:t>
            </a:r>
          </a:p>
          <a:p>
            <a:r>
              <a:rPr lang="en-US" dirty="0"/>
              <a:t>Initial phase of evaluation (12-18 months)</a:t>
            </a:r>
          </a:p>
          <a:p>
            <a:pPr lvl="1"/>
            <a:r>
              <a:rPr lang="en-US" dirty="0"/>
              <a:t>Internal and public review</a:t>
            </a:r>
          </a:p>
          <a:p>
            <a:pPr lvl="1"/>
            <a:r>
              <a:rPr lang="en-US" dirty="0"/>
              <a:t>No modifications allowed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54739" y="3962400"/>
            <a:ext cx="44196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Narrowed pool will undergo a second round (12-18 months)</a:t>
            </a:r>
          </a:p>
          <a:p>
            <a:pPr lvl="1"/>
            <a:r>
              <a:rPr lang="en-US" dirty="0"/>
              <a:t>Second conference to be held</a:t>
            </a:r>
          </a:p>
          <a:p>
            <a:pPr lvl="1"/>
            <a:r>
              <a:rPr lang="en-US" dirty="0"/>
              <a:t>Minor changes allowed</a:t>
            </a:r>
          </a:p>
          <a:p>
            <a:r>
              <a:rPr lang="en-US" dirty="0"/>
              <a:t>Possible third round of evaluation, if needed</a:t>
            </a:r>
          </a:p>
          <a:p>
            <a:r>
              <a:rPr lang="en-US" dirty="0"/>
              <a:t>NIST will release reports on progress and selection rationale</a:t>
            </a:r>
          </a:p>
        </p:txBody>
      </p:sp>
    </p:spTree>
    <p:extLst>
      <p:ext uri="{BB962C8B-B14F-4D97-AF65-F5344CB8AC3E}">
        <p14:creationId xmlns:p14="http://schemas.microsoft.com/office/powerpoint/2010/main" val="12936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731" y="533400"/>
            <a:ext cx="8909366" cy="1280890"/>
          </a:xfrm>
        </p:spPr>
        <p:txBody>
          <a:bodyPr/>
          <a:lstStyle/>
          <a:p>
            <a:r>
              <a:rPr lang="en-US" dirty="0"/>
              <a:t>The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1814290"/>
            <a:ext cx="9674404" cy="4891310"/>
          </a:xfrm>
        </p:spPr>
        <p:txBody>
          <a:bodyPr>
            <a:normAutofit/>
          </a:bodyPr>
          <a:lstStyle/>
          <a:p>
            <a:r>
              <a:rPr lang="en-US" dirty="0"/>
              <a:t>Secure against both classical and quantum attacks</a:t>
            </a:r>
          </a:p>
          <a:p>
            <a:r>
              <a:rPr lang="en-US" dirty="0"/>
              <a:t>Performance - measured on various "classical" platforms</a:t>
            </a:r>
          </a:p>
          <a:p>
            <a:r>
              <a:rPr lang="en-US" dirty="0"/>
              <a:t>Other properties</a:t>
            </a:r>
          </a:p>
          <a:p>
            <a:pPr lvl="1"/>
            <a:r>
              <a:rPr lang="en-US" dirty="0"/>
              <a:t>Drop-in replacements - Compatibility with existing protocols and networks</a:t>
            </a:r>
          </a:p>
          <a:p>
            <a:pPr lvl="1"/>
            <a:r>
              <a:rPr lang="en-US" dirty="0"/>
              <a:t>Perfect forward secrecy</a:t>
            </a:r>
          </a:p>
          <a:p>
            <a:pPr lvl="1"/>
            <a:r>
              <a:rPr lang="en-US" dirty="0"/>
              <a:t>Resistance to side-channel attacks</a:t>
            </a:r>
          </a:p>
          <a:p>
            <a:pPr lvl="1"/>
            <a:r>
              <a:rPr lang="en-US" dirty="0"/>
              <a:t>Simplicity and flexibility</a:t>
            </a:r>
          </a:p>
          <a:p>
            <a:pPr lvl="1"/>
            <a:r>
              <a:rPr lang="en-US" dirty="0"/>
              <a:t>Misuse resistance, and </a:t>
            </a:r>
          </a:p>
          <a:p>
            <a:pPr lvl="1"/>
            <a:r>
              <a:rPr lang="en-US" dirty="0"/>
              <a:t>More</a:t>
            </a:r>
          </a:p>
        </p:txBody>
      </p:sp>
    </p:spTree>
    <p:extLst>
      <p:ext uri="{BB962C8B-B14F-4D97-AF65-F5344CB8AC3E}">
        <p14:creationId xmlns:p14="http://schemas.microsoft.com/office/powerpoint/2010/main" val="1482919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PQC Standardization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9525000" cy="4343400"/>
          </a:xfrm>
        </p:spPr>
        <p:txBody>
          <a:bodyPr>
            <a:normAutofit/>
          </a:bodyPr>
          <a:lstStyle/>
          <a:p>
            <a:r>
              <a:rPr lang="en-US" sz="2000" dirty="0"/>
              <a:t>Much broader scope – three crypto primitives</a:t>
            </a:r>
          </a:p>
          <a:p>
            <a:r>
              <a:rPr lang="en-US" sz="2000" dirty="0"/>
              <a:t>Both classical and quantum attacks</a:t>
            </a:r>
          </a:p>
          <a:p>
            <a:r>
              <a:rPr lang="en-US" sz="2000" dirty="0"/>
              <a:t>Both a theoretical and practical aspect to assess security </a:t>
            </a:r>
          </a:p>
          <a:p>
            <a:r>
              <a:rPr lang="en-US" sz="2000" dirty="0"/>
              <a:t>Multiple tradeoff factors</a:t>
            </a:r>
          </a:p>
          <a:p>
            <a:r>
              <a:rPr lang="en-US" sz="2000" dirty="0"/>
              <a:t>Migrations into new and existing applications</a:t>
            </a:r>
          </a:p>
          <a:p>
            <a:r>
              <a:rPr lang="en-US" sz="2000" dirty="0"/>
              <a:t>Many challenges which we haven’t dealt with in previous standards</a:t>
            </a:r>
          </a:p>
          <a:p>
            <a:r>
              <a:rPr lang="en-US" sz="2000" dirty="0"/>
              <a:t>Field is still undergoing active research</a:t>
            </a:r>
          </a:p>
          <a:p>
            <a:pPr lvl="1"/>
            <a:r>
              <a:rPr lang="en-US" sz="1801" dirty="0"/>
              <a:t>Requirements and timeline could change</a:t>
            </a:r>
            <a:endParaRPr lang="en-US" sz="1801" dirty="0"/>
          </a:p>
          <a:p>
            <a:r>
              <a:rPr lang="en-US" sz="2000" dirty="0"/>
              <a:t>Not exactly a competition – it is and it isn’t</a:t>
            </a:r>
          </a:p>
        </p:txBody>
      </p:sp>
    </p:spTree>
    <p:extLst>
      <p:ext uri="{BB962C8B-B14F-4D97-AF65-F5344CB8AC3E}">
        <p14:creationId xmlns:p14="http://schemas.microsoft.com/office/powerpoint/2010/main" val="39597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700310"/>
            <a:ext cx="8909366" cy="1280890"/>
          </a:xfrm>
        </p:spPr>
        <p:txBody>
          <a:bodyPr/>
          <a:lstStyle/>
          <a:p>
            <a:r>
              <a:rPr lang="en-US" dirty="0"/>
              <a:t>Security Notions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39" y="1981200"/>
            <a:ext cx="9147712" cy="4648200"/>
          </a:xfrm>
        </p:spPr>
        <p:txBody>
          <a:bodyPr>
            <a:normAutofit/>
          </a:bodyPr>
          <a:lstStyle/>
          <a:p>
            <a:r>
              <a:rPr lang="en-US" dirty="0"/>
              <a:t>Signatures</a:t>
            </a:r>
          </a:p>
          <a:p>
            <a:pPr lvl="1"/>
            <a:r>
              <a:rPr lang="en-US" dirty="0"/>
              <a:t>Existentially unforgeable with respect to adaptive chosen message attack (EUF-CMA)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signatures for chosen messages</a:t>
            </a:r>
          </a:p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Semantically secure with respect to adaptive chosen </a:t>
            </a:r>
            <a:r>
              <a:rPr lang="en-US" dirty="0" err="1"/>
              <a:t>ciphertext</a:t>
            </a:r>
            <a:r>
              <a:rPr lang="en-US" dirty="0"/>
              <a:t> attack (IND-CCA2)</a:t>
            </a:r>
          </a:p>
          <a:p>
            <a:pPr lvl="1"/>
            <a:r>
              <a:rPr lang="en-US" dirty="0"/>
              <a:t>Assume the attacker has access to no more than 2</a:t>
            </a:r>
            <a:r>
              <a:rPr lang="en-US" baseline="30000" dirty="0"/>
              <a:t>64</a:t>
            </a:r>
            <a:r>
              <a:rPr lang="en-US" dirty="0"/>
              <a:t> decryptions for chosen </a:t>
            </a:r>
            <a:r>
              <a:rPr lang="en-US" dirty="0" err="1"/>
              <a:t>ciphertexts</a:t>
            </a:r>
            <a:endParaRPr lang="en-US" dirty="0"/>
          </a:p>
          <a:p>
            <a:r>
              <a:rPr lang="en-US" dirty="0"/>
              <a:t>These definitions specify security against attacks which use classical (not quantum) queries</a:t>
            </a:r>
          </a:p>
        </p:txBody>
      </p:sp>
    </p:spTree>
    <p:extLst>
      <p:ext uri="{BB962C8B-B14F-4D97-AF65-F5344CB8AC3E}">
        <p14:creationId xmlns:p14="http://schemas.microsoft.com/office/powerpoint/2010/main" val="130223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533400"/>
            <a:ext cx="8909366" cy="1280890"/>
          </a:xfrm>
        </p:spPr>
        <p:txBody>
          <a:bodyPr/>
          <a:lstStyle/>
          <a:p>
            <a:r>
              <a:rPr lang="en-US" dirty="0"/>
              <a:t>Quantum Security – How to assess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8913078" cy="3777622"/>
          </a:xfrm>
        </p:spPr>
        <p:txBody>
          <a:bodyPr>
            <a:normAutofit fontScale="92500" lnSpcReduction="10000"/>
          </a:bodyPr>
          <a:lstStyle/>
          <a:p>
            <a:pPr marL="274320" lvl="1">
              <a:spcBef>
                <a:spcPts val="1800"/>
              </a:spcBef>
            </a:pPr>
            <a:r>
              <a:rPr lang="en-US" sz="1800" dirty="0"/>
              <a:t>Currently, NIST cryptography standards specify parameters for classical security levels at 112, 128, 192, 256 bits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For PQC standardization, need to specify concrete parameters with security estimates</a:t>
            </a:r>
          </a:p>
          <a:p>
            <a:pPr marL="674250" lvl="2">
              <a:spcBef>
                <a:spcPts val="1800"/>
              </a:spcBef>
            </a:pPr>
            <a:r>
              <a:rPr lang="en-US" sz="1600" dirty="0"/>
              <a:t>Led to the bits of quantum security requirements in the draft CFP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No clear consensus on best way to measure quantum attacks</a:t>
            </a:r>
          </a:p>
          <a:p>
            <a:pPr marL="274320" lvl="1">
              <a:spcBef>
                <a:spcPts val="1800"/>
              </a:spcBef>
            </a:pPr>
            <a:r>
              <a:rPr lang="en-US" sz="1800" dirty="0"/>
              <a:t>Uncertainties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possibility that new quantum algorithms will be discovered, leading to new attacks </a:t>
            </a:r>
          </a:p>
          <a:p>
            <a:pPr marL="502920" lvl="2">
              <a:spcBef>
                <a:spcPts val="1800"/>
              </a:spcBef>
            </a:pPr>
            <a:r>
              <a:rPr lang="en-US" dirty="0"/>
              <a:t>The performance characteristics of future quantum computers, such as their cost, speed and memory size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492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Security Strength Categories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4419600"/>
            <a:ext cx="9753600" cy="1889760"/>
          </a:xfrm>
        </p:spPr>
        <p:txBody>
          <a:bodyPr>
            <a:normAutofit/>
          </a:bodyPr>
          <a:lstStyle/>
          <a:p>
            <a:r>
              <a:rPr lang="en-US" dirty="0"/>
              <a:t>Computational resources should be measured using a variety of metrics</a:t>
            </a:r>
          </a:p>
          <a:p>
            <a:pPr lvl="1"/>
            <a:r>
              <a:rPr lang="en-US" dirty="0"/>
              <a:t>Number of classical elementary operations, quantum circuit size,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Consider realistic limitations on circuit depth (e.g. 2</a:t>
            </a:r>
            <a:r>
              <a:rPr lang="en-US" baseline="30000" dirty="0"/>
              <a:t>40</a:t>
            </a:r>
            <a:r>
              <a:rPr lang="en-US" dirty="0"/>
              <a:t> to 2</a:t>
            </a:r>
            <a:r>
              <a:rPr lang="en-US" baseline="30000" dirty="0"/>
              <a:t>80</a:t>
            </a:r>
            <a:r>
              <a:rPr lang="en-US" dirty="0"/>
              <a:t> logical gates)</a:t>
            </a:r>
          </a:p>
          <a:p>
            <a:pPr lvl="1"/>
            <a:r>
              <a:rPr lang="en-US" dirty="0"/>
              <a:t>May also consider expected relative cost of quantum and classical gates.</a:t>
            </a:r>
          </a:p>
          <a:p>
            <a:r>
              <a:rPr lang="en-US" dirty="0"/>
              <a:t>These are understood to be preliminary estimates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116575"/>
              </p:ext>
            </p:extLst>
          </p:nvPr>
        </p:nvGraphicFramePr>
        <p:xfrm>
          <a:off x="2031472" y="1828800"/>
          <a:ext cx="812588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453178185"/>
                    </a:ext>
                  </a:extLst>
                </a:gridCol>
                <a:gridCol w="7287684">
                  <a:extLst>
                    <a:ext uri="{9D8B030D-6E8A-4147-A177-3AD203B41FA5}">
                      <a16:colId xmlns:a16="http://schemas.microsoft.com/office/drawing/2014/main" val="4028195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Security</a:t>
                      </a:r>
                      <a:r>
                        <a:rPr lang="en-US" sz="1600" baseline="0"/>
                        <a:t> Description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26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</a:t>
                      </a:r>
                      <a:r>
                        <a:rPr lang="en-US" sz="1600" baseline="0"/>
                        <a:t> least as hard to break as AES128   (exhaustive key search)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65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At least as hard to break as SHA256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47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AES192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454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At least as hard to break as SHA384    (collision search)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89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At</a:t>
                      </a:r>
                      <a:r>
                        <a:rPr lang="en-US" sz="1600" baseline="0" dirty="0"/>
                        <a:t> least as hard to break as AES256    (exhaustive key search)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154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85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676400"/>
            <a:ext cx="9522004" cy="4234822"/>
          </a:xfrm>
        </p:spPr>
        <p:txBody>
          <a:bodyPr>
            <a:normAutofit fontScale="92500"/>
          </a:bodyPr>
          <a:lstStyle/>
          <a:p>
            <a:r>
              <a:rPr lang="en-US" dirty="0"/>
              <a:t>A quantum security strength assessment is just one of the objectives, while the first and the foremost is classical security</a:t>
            </a:r>
          </a:p>
          <a:p>
            <a:pPr lvl="1"/>
            <a:r>
              <a:rPr lang="en-US" dirty="0"/>
              <a:t>Most of PQC schemes are relatively new</a:t>
            </a:r>
          </a:p>
          <a:p>
            <a:pPr lvl="1"/>
            <a:r>
              <a:rPr lang="en-US" dirty="0"/>
              <a:t>It takes years to understand their classical security – more so for quantum security</a:t>
            </a:r>
          </a:p>
          <a:p>
            <a:pPr lvl="1"/>
            <a:r>
              <a:rPr lang="en-US" dirty="0"/>
              <a:t>Best practical attacks may be classical, even if quantum ones are asymptotically better</a:t>
            </a:r>
          </a:p>
          <a:p>
            <a:r>
              <a:rPr lang="en-US" dirty="0"/>
              <a:t>We need to deal with new situations which we haven’t considered before, e.g.</a:t>
            </a:r>
          </a:p>
          <a:p>
            <a:pPr lvl="1"/>
            <a:r>
              <a:rPr lang="en-US" dirty="0"/>
              <a:t>Decryption failure</a:t>
            </a:r>
          </a:p>
          <a:p>
            <a:pPr lvl="1"/>
            <a:r>
              <a:rPr lang="en-US" dirty="0"/>
              <a:t>Public-key encryption vs. key-exchange issues </a:t>
            </a:r>
          </a:p>
          <a:p>
            <a:pPr lvl="2"/>
            <a:r>
              <a:rPr lang="en-US" dirty="0"/>
              <a:t>Validation/Ephemeral key exchange (no key-pair reuse, consider passive attacks, IND-CPA)</a:t>
            </a:r>
          </a:p>
          <a:p>
            <a:pPr lvl="1"/>
            <a:r>
              <a:rPr lang="en-US" dirty="0"/>
              <a:t>Auxiliary functions/algorithms, e.g.</a:t>
            </a:r>
          </a:p>
          <a:p>
            <a:pPr lvl="2"/>
            <a:r>
              <a:rPr lang="en-US" dirty="0"/>
              <a:t>Gaussian simulation</a:t>
            </a:r>
          </a:p>
          <a:p>
            <a:r>
              <a:rPr lang="en-US" dirty="0"/>
              <a:t>We have to move away from many things we have been using with existing schemes</a:t>
            </a:r>
          </a:p>
        </p:txBody>
      </p:sp>
    </p:spTree>
    <p:extLst>
      <p:ext uri="{BB962C8B-B14F-4D97-AF65-F5344CB8AC3E}">
        <p14:creationId xmlns:p14="http://schemas.microsoft.com/office/powerpoint/2010/main" val="3539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and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212" y="1676401"/>
            <a:ext cx="8229600" cy="4648199"/>
          </a:xfrm>
        </p:spPr>
        <p:txBody>
          <a:bodyPr>
            <a:normAutofit/>
          </a:bodyPr>
          <a:lstStyle/>
          <a:p>
            <a:r>
              <a:rPr lang="en-US" sz="2000" dirty="0"/>
              <a:t>Standardized post-quantum cryptography will be implemented in “classical” platforms</a:t>
            </a:r>
          </a:p>
          <a:p>
            <a:r>
              <a:rPr lang="en-US" sz="2000" dirty="0"/>
              <a:t>Diversified applications require different properties </a:t>
            </a:r>
          </a:p>
          <a:p>
            <a:pPr lvl="1"/>
            <a:r>
              <a:rPr lang="en-US" sz="2000" dirty="0"/>
              <a:t>from extremely processing constrained device to limited communication bandwidth</a:t>
            </a:r>
          </a:p>
          <a:p>
            <a:r>
              <a:rPr lang="en-US" sz="2000" dirty="0"/>
              <a:t>May need to standardize more than one algorithm for each function to accommodate different application environments</a:t>
            </a:r>
          </a:p>
          <a:p>
            <a:r>
              <a:rPr lang="en-US" sz="2000" dirty="0"/>
              <a:t>Allowing parallel implementation for improving efficiency is certainly a plus</a:t>
            </a:r>
          </a:p>
          <a:p>
            <a:endParaRPr lang="en-US" sz="2000" dirty="0"/>
          </a:p>
          <a:p>
            <a:r>
              <a:rPr lang="en-US" sz="2000" dirty="0"/>
              <a:t>Preliminary conclusions:  efficiency likely OK, but key sizes may pose a significant challenge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9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Drop-in Replacements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522004" cy="4495800"/>
          </a:xfrm>
        </p:spPr>
        <p:txBody>
          <a:bodyPr>
            <a:normAutofit/>
          </a:bodyPr>
          <a:lstStyle/>
          <a:p>
            <a:r>
              <a:rPr lang="en-US" dirty="0"/>
              <a:t>We’re looking for quantum-resistant drop-in replacements for existing applications, e.g. Internet Key Exchange (IKE) and Transport Layer Security (TLS)</a:t>
            </a:r>
          </a:p>
          <a:p>
            <a:pPr lvl="1"/>
            <a:r>
              <a:rPr lang="en-US" dirty="0"/>
              <a:t>Key establishment</a:t>
            </a:r>
          </a:p>
          <a:p>
            <a:pPr lvl="2"/>
            <a:r>
              <a:rPr lang="en-US" dirty="0"/>
              <a:t>Ideally, we’d like to have something to replace </a:t>
            </a:r>
            <a:r>
              <a:rPr lang="en-US" dirty="0" err="1"/>
              <a:t>Diffie</a:t>
            </a:r>
            <a:r>
              <a:rPr lang="en-US" dirty="0"/>
              <a:t>-Hellman key exchange</a:t>
            </a:r>
          </a:p>
          <a:p>
            <a:pPr lvl="2"/>
            <a:r>
              <a:rPr lang="en-US" dirty="0"/>
              <a:t>Practically, we have to look into some schemes such as encryption with one-time public key, which are not quite drop-in replacements</a:t>
            </a:r>
          </a:p>
          <a:p>
            <a:pPr lvl="1"/>
            <a:r>
              <a:rPr lang="en-US" dirty="0"/>
              <a:t>Signatures</a:t>
            </a:r>
          </a:p>
          <a:p>
            <a:pPr lvl="2"/>
            <a:r>
              <a:rPr lang="en-US" dirty="0"/>
              <a:t>We’d like to have signatures with reasonable public key size, signature size, and fast signature verification</a:t>
            </a:r>
          </a:p>
          <a:p>
            <a:pPr lvl="2"/>
            <a:r>
              <a:rPr lang="en-US" dirty="0"/>
              <a:t>Practically, we shall prepare to handle probably larger public keys, or/and larger signatures, (and to handle a </a:t>
            </a:r>
            <a:r>
              <a:rPr lang="en-US" dirty="0" err="1"/>
              <a:t>stateful</a:t>
            </a:r>
            <a:r>
              <a:rPr lang="en-US" dirty="0"/>
              <a:t> situation)</a:t>
            </a:r>
          </a:p>
          <a:p>
            <a:r>
              <a:rPr lang="en-US" dirty="0"/>
              <a:t>We need to be realistic about what we can get for the quantum-resistant counterpart for existing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250840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412" y="852710"/>
            <a:ext cx="9594492" cy="1280890"/>
          </a:xfrm>
        </p:spPr>
        <p:txBody>
          <a:bodyPr/>
          <a:lstStyle/>
          <a:p>
            <a:r>
              <a:rPr lang="en-US" dirty="0"/>
              <a:t>Transition and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12" y="2133600"/>
            <a:ext cx="9598204" cy="377762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NIST will update guidance when PQC standards are available</a:t>
            </a:r>
          </a:p>
          <a:p>
            <a:pPr lvl="1"/>
            <a:r>
              <a:rPr lang="en-US" dirty="0"/>
              <a:t>SP 800-57 Part I specifies “classical” security strength levels 128, 192, and 256 bits are acceptable through 2030</a:t>
            </a:r>
          </a:p>
          <a:p>
            <a:endParaRPr lang="en-US" dirty="0"/>
          </a:p>
          <a:p>
            <a:r>
              <a:rPr lang="en-US" dirty="0"/>
              <a:t>Even with the upcoming PQC transition, still required to move away from weak algorithms/key sizes:</a:t>
            </a:r>
          </a:p>
          <a:p>
            <a:pPr lvl="1"/>
            <a:r>
              <a:rPr lang="en-US" dirty="0"/>
              <a:t>Anything with “classical” security strength less than 112 bits should NOT be used anymore</a:t>
            </a:r>
          </a:p>
        </p:txBody>
      </p:sp>
    </p:spTree>
    <p:extLst>
      <p:ext uri="{BB962C8B-B14F-4D97-AF65-F5344CB8AC3E}">
        <p14:creationId xmlns:p14="http://schemas.microsoft.com/office/powerpoint/2010/main" val="38226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533400"/>
            <a:ext cx="8909366" cy="8382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79612" y="1371600"/>
                <a:ext cx="9370278" cy="49530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Quantum computing – a gamechanger?</a:t>
                </a:r>
              </a:p>
              <a:p>
                <a:pPr lvl="1"/>
                <a:r>
                  <a:rPr lang="en-US" dirty="0"/>
                  <a:t>An integer </a:t>
                </a:r>
                <a:r>
                  <a:rPr lang="en-US" i="1" dirty="0"/>
                  <a:t>n </a:t>
                </a:r>
                <a:r>
                  <a:rPr lang="en-US" dirty="0"/>
                  <a:t>can be </a:t>
                </a:r>
                <a:r>
                  <a:rPr lang="en-US" i="1" dirty="0"/>
                  <a:t>factored</a:t>
                </a:r>
                <a:r>
                  <a:rPr lang="en-US" dirty="0"/>
                  <a:t> in polynomial time using Shor's algorithm</a:t>
                </a:r>
              </a:p>
              <a:p>
                <a:pPr lvl="1"/>
                <a:r>
                  <a:rPr lang="en-US" dirty="0"/>
                  <a:t>Shor’s algorithm also solves </a:t>
                </a:r>
                <a:r>
                  <a:rPr lang="en-US" i="1" dirty="0"/>
                  <a:t>the discrete logarithm problem </a:t>
                </a:r>
                <a:r>
                  <a:rPr lang="en-US" dirty="0"/>
                  <a:t>in polynomial time</a:t>
                </a:r>
              </a:p>
              <a:p>
                <a:r>
                  <a:rPr lang="en-US" dirty="0"/>
                  <a:t>Public-key crypto deployed since the 1980s will need to be replaced </a:t>
                </a:r>
              </a:p>
              <a:p>
                <a:pPr lvl="1"/>
                <a:r>
                  <a:rPr lang="en-US" dirty="0">
                    <a:solidFill>
                      <a:srgbClr val="002060"/>
                    </a:solidFill>
                  </a:rPr>
                  <a:t>Signatures</a:t>
                </a:r>
                <a:r>
                  <a:rPr lang="en-US" dirty="0"/>
                  <a:t>: RSA, DSA and ECDSA </a:t>
                </a:r>
                <a:r>
                  <a:rPr lang="en-US" sz="1200" dirty="0"/>
                  <a:t>(FIPS 186-4)</a:t>
                </a:r>
              </a:p>
              <a:p>
                <a:pPr lvl="1"/>
                <a:r>
                  <a:rPr lang="en-US" dirty="0">
                    <a:solidFill>
                      <a:srgbClr val="002060"/>
                    </a:solidFill>
                  </a:rPr>
                  <a:t>Key Agreement</a:t>
                </a:r>
                <a:r>
                  <a:rPr lang="en-US" dirty="0"/>
                  <a:t>:  </a:t>
                </a:r>
                <a:r>
                  <a:rPr lang="en-US" dirty="0" err="1"/>
                  <a:t>Diffie</a:t>
                </a:r>
                <a:r>
                  <a:rPr lang="en-US" dirty="0"/>
                  <a:t>-Hellman over finite field and elliptic curves </a:t>
                </a:r>
                <a:r>
                  <a:rPr lang="en-US" sz="1200" dirty="0"/>
                  <a:t>(NIST SP 800-56A)</a:t>
                </a:r>
              </a:p>
              <a:p>
                <a:pPr lvl="1"/>
                <a:r>
                  <a:rPr lang="en-US" dirty="0">
                    <a:solidFill>
                      <a:srgbClr val="002060"/>
                    </a:solidFill>
                  </a:rPr>
                  <a:t>Encryption</a:t>
                </a:r>
                <a:r>
                  <a:rPr lang="en-US" dirty="0"/>
                  <a:t>:  RSA </a:t>
                </a:r>
                <a:r>
                  <a:rPr lang="en-US" sz="1200" dirty="0"/>
                  <a:t>(NIST SP 800-56B)</a:t>
                </a:r>
              </a:p>
              <a:p>
                <a:r>
                  <a:rPr lang="en-US" dirty="0"/>
                  <a:t>Impact for symmetric-key crypto:</a:t>
                </a:r>
              </a:p>
              <a:p>
                <a:pPr lvl="1"/>
                <a:r>
                  <a:rPr lang="en-US" dirty="0"/>
                  <a:t>Grover’s algorithm can find AES key with approximately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dirty="0"/>
                  <a:t> operations where n is the key length</a:t>
                </a:r>
              </a:p>
              <a:p>
                <a:pPr lvl="1"/>
                <a:r>
                  <a:rPr lang="en-US" dirty="0"/>
                  <a:t>Intuitively, we should double the key length (assuming 2</a:t>
                </a:r>
                <a:r>
                  <a:rPr lang="en-US" baseline="30000" dirty="0"/>
                  <a:t>64</a:t>
                </a:r>
                <a:r>
                  <a:rPr lang="en-US" dirty="0"/>
                  <a:t> quantum operations cost about the same as 2</a:t>
                </a:r>
                <a:r>
                  <a:rPr lang="en-US" baseline="30000" dirty="0"/>
                  <a:t>64</a:t>
                </a:r>
                <a:r>
                  <a:rPr lang="en-US" dirty="0"/>
                  <a:t> classical operations) 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612" y="1371600"/>
                <a:ext cx="9370278" cy="4953000"/>
              </a:xfrm>
              <a:blipFill>
                <a:blip r:embed="rId3"/>
                <a:stretch>
                  <a:fillRect l="-455" t="-369" r="-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20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09600"/>
            <a:ext cx="8909366" cy="1280890"/>
          </a:xfrm>
        </p:spPr>
        <p:txBody>
          <a:bodyPr/>
          <a:lstStyle/>
          <a:p>
            <a:r>
              <a:rPr lang="en-US" dirty="0"/>
              <a:t>Hybrid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1890490"/>
            <a:ext cx="8915400" cy="4434110"/>
          </a:xfrm>
        </p:spPr>
        <p:txBody>
          <a:bodyPr>
            <a:normAutofit/>
          </a:bodyPr>
          <a:lstStyle/>
          <a:p>
            <a:r>
              <a:rPr lang="en-US" dirty="0"/>
              <a:t>A “hybrid mode” has been proposed as a transition/migration step towards PQC cryptography</a:t>
            </a:r>
          </a:p>
          <a:p>
            <a:pPr lvl="1"/>
            <a:r>
              <a:rPr lang="en-US" dirty="0"/>
              <a:t>Key establishment by two schemes: </a:t>
            </a:r>
          </a:p>
          <a:p>
            <a:pPr lvl="2"/>
            <a:r>
              <a:rPr lang="en-US" dirty="0"/>
              <a:t>A current approved schemes to obtain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</a:t>
            </a:r>
          </a:p>
          <a:p>
            <a:pPr lvl="2"/>
            <a:r>
              <a:rPr lang="en-US" dirty="0"/>
              <a:t>A post-quantum scheme to obtain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  <a:r>
              <a:rPr lang="en-US" dirty="0"/>
              <a:t>  </a:t>
            </a:r>
          </a:p>
          <a:p>
            <a:pPr lvl="2"/>
            <a:r>
              <a:rPr lang="en-US" dirty="0"/>
              <a:t>The keying material is derived from </a:t>
            </a:r>
            <a:r>
              <a:rPr lang="en-US" i="1" dirty="0"/>
              <a:t>S</a:t>
            </a:r>
            <a:r>
              <a:rPr lang="en-US" i="1" baseline="-25000" dirty="0"/>
              <a:t>1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i="1" baseline="-25000" dirty="0"/>
              <a:t>2</a:t>
            </a:r>
          </a:p>
          <a:p>
            <a:pPr lvl="1"/>
            <a:r>
              <a:rPr lang="en-US" dirty="0"/>
              <a:t>Signature: message </a:t>
            </a:r>
            <a:r>
              <a:rPr lang="en-US" i="1" dirty="0"/>
              <a:t>M</a:t>
            </a:r>
            <a:r>
              <a:rPr lang="en-US" dirty="0"/>
              <a:t> is signed as </a:t>
            </a:r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the signature on </a:t>
            </a:r>
            <a:r>
              <a:rPr lang="en-US" i="1" dirty="0"/>
              <a:t>M</a:t>
            </a:r>
            <a:r>
              <a:rPr lang="en-US" dirty="0"/>
              <a:t> is valid if and only if </a:t>
            </a:r>
            <a:r>
              <a:rPr lang="en-US" i="1" dirty="0"/>
              <a:t>Sig</a:t>
            </a:r>
            <a:r>
              <a:rPr lang="en-US" i="1" baseline="-25000" dirty="0"/>
              <a:t>1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and </a:t>
            </a:r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are both valid</a:t>
            </a:r>
          </a:p>
          <a:p>
            <a:pPr lvl="2"/>
            <a:r>
              <a:rPr lang="en-US" i="1" dirty="0"/>
              <a:t>Sig</a:t>
            </a:r>
            <a:r>
              <a:rPr lang="en-US" baseline="-25000" dirty="0"/>
              <a:t>1</a:t>
            </a:r>
            <a:r>
              <a:rPr lang="en-US" dirty="0"/>
              <a:t> () is a currently standardized algorithm, e.g. RSA, </a:t>
            </a:r>
          </a:p>
          <a:p>
            <a:pPr lvl="2"/>
            <a:r>
              <a:rPr lang="en-US" i="1" dirty="0"/>
              <a:t>Sig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/>
              <a:t>() is a PQC algorithm, e.g. XMSS.    </a:t>
            </a:r>
          </a:p>
          <a:p>
            <a:r>
              <a:rPr lang="en-US" dirty="0"/>
              <a:t>Current FIPS 140 validation will only validate the approved component</a:t>
            </a:r>
          </a:p>
          <a:p>
            <a:r>
              <a:rPr lang="en-US" dirty="0"/>
              <a:t>The PQC standardization will only consider the post-quantum component</a:t>
            </a:r>
          </a:p>
        </p:txBody>
      </p:sp>
    </p:spTree>
    <p:extLst>
      <p:ext uri="{BB962C8B-B14F-4D97-AF65-F5344CB8AC3E}">
        <p14:creationId xmlns:p14="http://schemas.microsoft.com/office/powerpoint/2010/main" val="29151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2012" y="609600"/>
            <a:ext cx="8909366" cy="1280890"/>
          </a:xfrm>
        </p:spPr>
        <p:txBody>
          <a:bodyPr/>
          <a:lstStyle/>
          <a:p>
            <a:r>
              <a:rPr lang="en-US" dirty="0"/>
              <a:t>Interactions with Standards 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2057400"/>
            <a:ext cx="86868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We are aware that many international/industry standards organizations and expert groups are working on or planning to work on post quantum cryptography standards/recommendations</a:t>
            </a:r>
          </a:p>
          <a:p>
            <a:pPr lvl="1"/>
            <a:r>
              <a:rPr lang="en-US" dirty="0"/>
              <a:t>IEEE P1363.3 has standardized some lattice-based schemes</a:t>
            </a:r>
          </a:p>
          <a:p>
            <a:pPr lvl="1"/>
            <a:r>
              <a:rPr lang="en-US" dirty="0"/>
              <a:t>IETF is taking action in specifying </a:t>
            </a:r>
            <a:r>
              <a:rPr lang="en-US" dirty="0" err="1"/>
              <a:t>stateful</a:t>
            </a:r>
            <a:r>
              <a:rPr lang="en-US" dirty="0"/>
              <a:t> hash-based signatures</a:t>
            </a:r>
          </a:p>
          <a:p>
            <a:pPr lvl="1"/>
            <a:r>
              <a:rPr lang="en-US" dirty="0"/>
              <a:t>ETSI released quantum-safe cryptography report</a:t>
            </a:r>
          </a:p>
          <a:p>
            <a:pPr lvl="1"/>
            <a:r>
              <a:rPr lang="en-US" dirty="0"/>
              <a:t>EU expert groups </a:t>
            </a:r>
            <a:r>
              <a:rPr lang="en-US" dirty="0" err="1"/>
              <a:t>PQCrypto</a:t>
            </a:r>
            <a:r>
              <a:rPr lang="en-US" dirty="0"/>
              <a:t> and </a:t>
            </a:r>
            <a:r>
              <a:rPr lang="en-US" dirty="0" err="1"/>
              <a:t>SafeCrypto</a:t>
            </a:r>
            <a:r>
              <a:rPr lang="en-US" dirty="0"/>
              <a:t> made recommendations and released reports</a:t>
            </a:r>
          </a:p>
          <a:p>
            <a:pPr lvl="1"/>
            <a:r>
              <a:rPr lang="en-US" dirty="0"/>
              <a:t>ISO/IEC JTC 1 SC27 has already had three six months study periods for quantum-resistant cryptography</a:t>
            </a:r>
          </a:p>
          <a:p>
            <a:r>
              <a:rPr lang="en-US" dirty="0"/>
              <a:t>NIST is interacting and collaborating with these organizations and groups</a:t>
            </a:r>
          </a:p>
          <a:p>
            <a:r>
              <a:rPr lang="en-US" dirty="0"/>
              <a:t>NIST plan to consider hash-based signatures as an early candidates for standardization, but probably just for specific applications like code signing</a:t>
            </a:r>
          </a:p>
        </p:txBody>
      </p:sp>
    </p:spTree>
    <p:extLst>
      <p:ext uri="{BB962C8B-B14F-4D97-AF65-F5344CB8AC3E}">
        <p14:creationId xmlns:p14="http://schemas.microsoft.com/office/powerpoint/2010/main" val="29805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76400"/>
            <a:ext cx="6934200" cy="4343400"/>
          </a:xfrm>
        </p:spPr>
        <p:txBody>
          <a:bodyPr>
            <a:normAutofit/>
          </a:bodyPr>
          <a:lstStyle/>
          <a:p>
            <a:r>
              <a:rPr lang="en-US" dirty="0"/>
              <a:t>Post-quantum cryptography standardization is going to be a long journey</a:t>
            </a:r>
          </a:p>
          <a:p>
            <a:r>
              <a:rPr lang="en-US" dirty="0"/>
              <a:t>Be prepared to transition to new algorithms in 10 years</a:t>
            </a:r>
          </a:p>
          <a:p>
            <a:r>
              <a:rPr lang="en-US" dirty="0"/>
              <a:t>After the first mile, we have observed many complexities and challenges</a:t>
            </a:r>
          </a:p>
          <a:p>
            <a:r>
              <a:rPr lang="en-US" dirty="0"/>
              <a:t>NIST acknowledges all the feedback received, which has improved the submission requirements and evaluation criteria</a:t>
            </a:r>
          </a:p>
          <a:p>
            <a:r>
              <a:rPr lang="en-US" dirty="0"/>
              <a:t>We will continue to work with the community towards PQC standardization</a:t>
            </a:r>
          </a:p>
          <a:p>
            <a:r>
              <a:rPr lang="en-US" dirty="0"/>
              <a:t>See also: </a:t>
            </a:r>
            <a:r>
              <a:rPr lang="en-US" dirty="0">
                <a:hlinkClick r:id="rId3"/>
              </a:rPr>
              <a:t>www.nist.gov/pqcrypto</a:t>
            </a:r>
            <a:endParaRPr lang="en-US" dirty="0"/>
          </a:p>
          <a:p>
            <a:pPr lvl="1"/>
            <a:r>
              <a:rPr lang="en-US" dirty="0"/>
              <a:t>Sign up for the </a:t>
            </a:r>
            <a:r>
              <a:rPr lang="en-US" dirty="0" err="1"/>
              <a:t>pqc</a:t>
            </a:r>
            <a:r>
              <a:rPr lang="en-US" dirty="0"/>
              <a:t>-forum for announcements and discussion</a:t>
            </a:r>
          </a:p>
        </p:txBody>
      </p:sp>
      <p:pic>
        <p:nvPicPr>
          <p:cNvPr id="4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812" y="2057400"/>
            <a:ext cx="3542109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172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533400"/>
            <a:ext cx="8909366" cy="1280890"/>
          </a:xfrm>
        </p:spPr>
        <p:txBody>
          <a:bodyPr/>
          <a:lstStyle/>
          <a:p>
            <a:r>
              <a:rPr lang="en-US" dirty="0"/>
              <a:t>Post-Quantum Cryptography (PQC)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905000"/>
            <a:ext cx="9370278" cy="4419600"/>
          </a:xfrm>
        </p:spPr>
        <p:txBody>
          <a:bodyPr>
            <a:normAutofit/>
          </a:bodyPr>
          <a:lstStyle/>
          <a:p>
            <a:r>
              <a:rPr lang="en-US" dirty="0"/>
              <a:t>Cryptosystems which run on classical computers, and are considered to be resistant to quantum attacks</a:t>
            </a:r>
          </a:p>
          <a:p>
            <a:pPr lvl="1"/>
            <a:r>
              <a:rPr lang="en-US" dirty="0"/>
              <a:t>Also known as “quantum-safe” or “quantum-resistant” crypto</a:t>
            </a:r>
          </a:p>
          <a:p>
            <a:r>
              <a:rPr lang="en-US" dirty="0"/>
              <a:t>Focus is on public-key crypto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E320F45-CEC4-4F8C-A52F-B64E379930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074334"/>
              </p:ext>
            </p:extLst>
          </p:nvPr>
        </p:nvGraphicFramePr>
        <p:xfrm>
          <a:off x="3579812" y="3238041"/>
          <a:ext cx="5486400" cy="3214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965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2" y="274638"/>
            <a:ext cx="9525000" cy="1325562"/>
          </a:xfrm>
        </p:spPr>
        <p:txBody>
          <a:bodyPr/>
          <a:lstStyle/>
          <a:p>
            <a:r>
              <a:rPr lang="en-US" dirty="0"/>
              <a:t>What we have done so far – </a:t>
            </a:r>
            <a:br>
              <a:rPr lang="en-US" dirty="0"/>
            </a:br>
            <a:r>
              <a:rPr lang="en-US" dirty="0"/>
              <a:t>The first mile in a long journey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612" y="1905000"/>
            <a:ext cx="6629400" cy="4648200"/>
          </a:xfrm>
        </p:spPr>
        <p:txBody>
          <a:bodyPr>
            <a:normAutofit/>
          </a:bodyPr>
          <a:lstStyle/>
          <a:p>
            <a:r>
              <a:rPr lang="en-US" dirty="0"/>
              <a:t>2012 – NIST begins PQC project</a:t>
            </a:r>
          </a:p>
          <a:p>
            <a:pPr lvl="1"/>
            <a:r>
              <a:rPr lang="en-US" dirty="0"/>
              <a:t>Research and build NIST team</a:t>
            </a:r>
          </a:p>
          <a:p>
            <a:r>
              <a:rPr lang="en-US" dirty="0"/>
              <a:t>April 2015 – 1</a:t>
            </a:r>
            <a:r>
              <a:rPr lang="en-US" baseline="30000" dirty="0"/>
              <a:t>st</a:t>
            </a:r>
            <a:r>
              <a:rPr lang="en-US" dirty="0"/>
              <a:t> NIST PQC workshop</a:t>
            </a:r>
          </a:p>
          <a:p>
            <a:r>
              <a:rPr lang="en-US" dirty="0"/>
              <a:t>Aug 2015 </a:t>
            </a:r>
            <a:r>
              <a:rPr lang="en-US" dirty="0"/>
              <a:t>– NSA statement</a:t>
            </a:r>
            <a:endParaRPr lang="en-US" dirty="0"/>
          </a:p>
          <a:p>
            <a:r>
              <a:rPr lang="en-US" dirty="0"/>
              <a:t>Feb 2016 – NIST Report on PQC (NISTIR 8105)</a:t>
            </a:r>
          </a:p>
          <a:p>
            <a:r>
              <a:rPr lang="en-US" dirty="0"/>
              <a:t>Feb 2016 – NIST preliminary announcement of standardization plan</a:t>
            </a:r>
          </a:p>
          <a:p>
            <a:r>
              <a:rPr lang="en-US" dirty="0"/>
              <a:t>Aug 2016 – Draft submission requirements and evaluation criteria released for public comments</a:t>
            </a:r>
          </a:p>
          <a:p>
            <a:r>
              <a:rPr lang="en-US" dirty="0"/>
              <a:t>Sep 2016 – Comment period ends</a:t>
            </a:r>
          </a:p>
          <a:p>
            <a:r>
              <a:rPr lang="en-US" dirty="0"/>
              <a:t>Dec 2016 – Announcement of finalized requirements and criteria(Federal Register Notice)</a:t>
            </a:r>
          </a:p>
        </p:txBody>
      </p:sp>
      <p:pic>
        <p:nvPicPr>
          <p:cNvPr id="1026" name="Picture 2" descr="https://s-media-cache-ak0.pinimg.com/originals/20/d6/14/20d614184b6e8849eb996dec471de7f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412" y="2286000"/>
            <a:ext cx="388620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815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848" y="609600"/>
            <a:ext cx="8909366" cy="1280890"/>
          </a:xfrm>
        </p:spPr>
        <p:txBody>
          <a:bodyPr>
            <a:normAutofit/>
          </a:bodyPr>
          <a:lstStyle/>
          <a:p>
            <a:r>
              <a:rPr lang="en-US" dirty="0"/>
              <a:t>NIST PQC team – The most significant in the first mile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2209800"/>
            <a:ext cx="9144002" cy="4419600"/>
          </a:xfrm>
        </p:spPr>
        <p:txBody>
          <a:bodyPr>
            <a:normAutofit/>
          </a:bodyPr>
          <a:lstStyle/>
          <a:p>
            <a:r>
              <a:rPr lang="en-US" dirty="0"/>
              <a:t>Consists of 10+ NIST researchers in cryptography, quantum information, quantum algorithms</a:t>
            </a:r>
          </a:p>
          <a:p>
            <a:r>
              <a:rPr lang="en-US" dirty="0"/>
              <a:t>Hold bi-weekly seminars (internal and invited speakers)</a:t>
            </a:r>
          </a:p>
          <a:p>
            <a:r>
              <a:rPr lang="en-US" dirty="0"/>
              <a:t>Publish results at </a:t>
            </a:r>
            <a:r>
              <a:rPr lang="en-US" dirty="0" err="1"/>
              <a:t>PQcrypto</a:t>
            </a:r>
            <a:r>
              <a:rPr lang="en-US" dirty="0"/>
              <a:t> and other journals/conferences</a:t>
            </a:r>
          </a:p>
          <a:p>
            <a:r>
              <a:rPr lang="en-US" dirty="0"/>
              <a:t>Engage with research community (presentations and discussion forums)</a:t>
            </a:r>
          </a:p>
          <a:p>
            <a:r>
              <a:rPr lang="en-US" dirty="0"/>
              <a:t>Work with industry and standards organizations (ETSI, IETF, ISO/IEC SC27)</a:t>
            </a:r>
          </a:p>
          <a:p>
            <a:r>
              <a:rPr lang="en-US" dirty="0"/>
              <a:t>Reach government agencies for raising awareness of upcoming cryptography transition</a:t>
            </a:r>
          </a:p>
          <a:p>
            <a:r>
              <a:rPr lang="en-US" dirty="0"/>
              <a:t>Collaborate with </a:t>
            </a:r>
            <a:r>
              <a:rPr lang="en-US" dirty="0" err="1"/>
              <a:t>QuiCS</a:t>
            </a:r>
            <a:r>
              <a:rPr lang="en-US" dirty="0"/>
              <a:t> (Joint Center for Quantum Information and Computer Science), University of Maryland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2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5812" y="609600"/>
            <a:ext cx="8909366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Cryptography- What has been in the standards and research?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5812" y="2133600"/>
            <a:ext cx="9445804" cy="4419600"/>
          </a:xfrm>
        </p:spPr>
        <p:txBody>
          <a:bodyPr>
            <a:normAutofit/>
          </a:bodyPr>
          <a:lstStyle/>
          <a:p>
            <a:r>
              <a:rPr lang="en-US" dirty="0"/>
              <a:t>The main categories of PQC schemes</a:t>
            </a:r>
          </a:p>
          <a:p>
            <a:pPr lvl="1"/>
            <a:r>
              <a:rPr lang="en-US" b="1" dirty="0"/>
              <a:t>Lattice based </a:t>
            </a:r>
            <a:r>
              <a:rPr lang="en-US" dirty="0"/>
              <a:t>(e.g. </a:t>
            </a:r>
            <a:r>
              <a:rPr lang="en-US" dirty="0" err="1"/>
              <a:t>NTRUencrypt</a:t>
            </a:r>
            <a:r>
              <a:rPr lang="en-US" dirty="0"/>
              <a:t>, New Hope)</a:t>
            </a:r>
          </a:p>
          <a:p>
            <a:pPr lvl="1"/>
            <a:r>
              <a:rPr lang="en-US" b="1" dirty="0"/>
              <a:t>Code based </a:t>
            </a:r>
            <a:r>
              <a:rPr lang="en-US" dirty="0"/>
              <a:t>(e.g. </a:t>
            </a:r>
            <a:r>
              <a:rPr lang="en-US" dirty="0" err="1"/>
              <a:t>McEliece</a:t>
            </a:r>
            <a:r>
              <a:rPr lang="en-US" dirty="0"/>
              <a:t>)</a:t>
            </a:r>
          </a:p>
          <a:p>
            <a:pPr lvl="1"/>
            <a:r>
              <a:rPr lang="en-US" b="1" dirty="0"/>
              <a:t>Multivariate</a:t>
            </a:r>
            <a:r>
              <a:rPr lang="en-US" dirty="0"/>
              <a:t> (e.g. Rainbow)</a:t>
            </a:r>
          </a:p>
          <a:p>
            <a:pPr lvl="1"/>
            <a:r>
              <a:rPr lang="en-US" b="1" dirty="0"/>
              <a:t>Other</a:t>
            </a:r>
            <a:r>
              <a:rPr lang="en-US" dirty="0"/>
              <a:t> (e.g. isogenies on supersingular elliptic curves SIDH)</a:t>
            </a:r>
          </a:p>
          <a:p>
            <a:pPr lvl="1"/>
            <a:r>
              <a:rPr lang="en-US" b="1" dirty="0"/>
              <a:t>Hash based </a:t>
            </a:r>
            <a:r>
              <a:rPr lang="en-US" dirty="0"/>
              <a:t>signatures (e.g. XMSS and SPHINCS)</a:t>
            </a:r>
            <a:endParaRPr lang="en-US" dirty="0"/>
          </a:p>
          <a:p>
            <a:r>
              <a:rPr lang="en-US" dirty="0"/>
              <a:t>Research has been rapidly advancing in the past five years</a:t>
            </a:r>
          </a:p>
          <a:p>
            <a:pPr lvl="1"/>
            <a:r>
              <a:rPr lang="en-US" dirty="0"/>
              <a:t>Many schemes are proposed and analyzed.  Some are broken under classical attacks</a:t>
            </a:r>
          </a:p>
          <a:p>
            <a:r>
              <a:rPr lang="en-US" dirty="0"/>
              <a:t>Industry has been moving towards quantum resistant cryptosystems</a:t>
            </a:r>
          </a:p>
          <a:p>
            <a:r>
              <a:rPr lang="en-US" dirty="0"/>
              <a:t>Some standards organizations have considered specific schemes (e.g. IETF, hash-based signature) and some expert groups (e.g. EU </a:t>
            </a:r>
            <a:r>
              <a:rPr lang="en-US" dirty="0" err="1"/>
              <a:t>PQcrypto</a:t>
            </a:r>
            <a:r>
              <a:rPr lang="en-US" dirty="0"/>
              <a:t>) made recommendations</a:t>
            </a:r>
          </a:p>
        </p:txBody>
      </p:sp>
      <p:pic>
        <p:nvPicPr>
          <p:cNvPr id="4" name="Picture 2" descr="http://olaqui.df.unipi.it/beginners_materiali/Fig02_beginne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914" y="2133600"/>
            <a:ext cx="2141008" cy="1605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724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624110"/>
            <a:ext cx="9750604" cy="899890"/>
          </a:xfrm>
        </p:spPr>
        <p:txBody>
          <a:bodyPr/>
          <a:lstStyle/>
          <a:p>
            <a:r>
              <a:rPr lang="en-US" dirty="0"/>
              <a:t>PQC Standardization – Is it too early?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0" y="2209800"/>
            <a:ext cx="9677401" cy="3837791"/>
          </a:xfrm>
        </p:spPr>
        <p:txBody>
          <a:bodyPr>
            <a:normAutofit/>
          </a:bodyPr>
          <a:lstStyle/>
          <a:p>
            <a:r>
              <a:rPr lang="en-US" dirty="0"/>
              <a:t>It has been a long debate among researchers and practitioners on whether it is too early to look into PQC standardization</a:t>
            </a:r>
          </a:p>
          <a:p>
            <a:endParaRPr lang="en-US" dirty="0"/>
          </a:p>
          <a:p>
            <a:r>
              <a:rPr lang="en-US" dirty="0"/>
              <a:t>“A 1 in 7 chance that some fundamental public-key crypto will be broken by quantum by 2026, and a 1 in 2 chance of the same by 2031.”</a:t>
            </a:r>
          </a:p>
          <a:p>
            <a:pPr marL="0" indent="0">
              <a:buNone/>
            </a:pPr>
            <a:r>
              <a:rPr lang="en-US" dirty="0"/>
              <a:t>		 – Dr. Michele Mosca, U. of Waterloo</a:t>
            </a:r>
          </a:p>
          <a:p>
            <a:endParaRPr lang="en-US" dirty="0"/>
          </a:p>
          <a:p>
            <a:r>
              <a:rPr lang="en-US" dirty="0"/>
              <a:t>Our experience tells that we need at least several years to developing and deploying PQC standards</a:t>
            </a:r>
          </a:p>
        </p:txBody>
      </p:sp>
    </p:spTree>
    <p:extLst>
      <p:ext uri="{BB962C8B-B14F-4D97-AF65-F5344CB8AC3E}">
        <p14:creationId xmlns:p14="http://schemas.microsoft.com/office/powerpoint/2010/main" val="226336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012" y="624110"/>
            <a:ext cx="9750604" cy="1280890"/>
          </a:xfrm>
        </p:spPr>
        <p:txBody>
          <a:bodyPr>
            <a:normAutofit/>
          </a:bodyPr>
          <a:lstStyle/>
          <a:p>
            <a:r>
              <a:rPr lang="en-US" dirty="0" err="1"/>
              <a:t>Mosca’s</a:t>
            </a:r>
            <a:r>
              <a:rPr lang="en-US" dirty="0"/>
              <a:t> Theorem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198812" y="3393738"/>
            <a:ext cx="6096000" cy="1828800"/>
            <a:chOff x="8456612" y="2766956"/>
            <a:chExt cx="2819400" cy="1780390"/>
          </a:xfrm>
        </p:grpSpPr>
        <p:grpSp>
          <p:nvGrpSpPr>
            <p:cNvPr id="11" name="Group 10"/>
            <p:cNvGrpSpPr/>
            <p:nvPr/>
          </p:nvGrpSpPr>
          <p:grpSpPr>
            <a:xfrm>
              <a:off x="8456612" y="2766956"/>
              <a:ext cx="2819400" cy="762000"/>
              <a:chOff x="8075612" y="3962400"/>
              <a:chExt cx="2819400" cy="76200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075612" y="3962400"/>
                <a:ext cx="1676400" cy="381000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y</a:t>
                </a: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9752012" y="3962400"/>
                <a:ext cx="1143000" cy="38100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x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8075612" y="4343400"/>
                <a:ext cx="2133600" cy="3810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z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9423540" y="3528956"/>
              <a:ext cx="1811439" cy="1018390"/>
              <a:chOff x="9066212" y="4696610"/>
              <a:chExt cx="1811439" cy="1018390"/>
            </a:xfrm>
          </p:grpSpPr>
          <p:sp>
            <p:nvSpPr>
              <p:cNvPr id="9" name="Right Brace 8"/>
              <p:cNvSpPr/>
              <p:nvPr/>
            </p:nvSpPr>
            <p:spPr>
              <a:xfrm rot="5400000">
                <a:off x="10439381" y="4483799"/>
                <a:ext cx="225460" cy="651081"/>
              </a:xfrm>
              <a:prstGeom prst="rightBrace">
                <a:avLst/>
              </a:prstGeom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ular Callout 9"/>
              <p:cNvSpPr/>
              <p:nvPr/>
            </p:nvSpPr>
            <p:spPr>
              <a:xfrm>
                <a:off x="9066212" y="5029200"/>
                <a:ext cx="1600200" cy="685800"/>
              </a:xfrm>
              <a:prstGeom prst="wedgeRoundRectCallout">
                <a:avLst>
                  <a:gd name="adj1" fmla="val 45991"/>
                  <a:gd name="adj2" fmla="val -6079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/>
                  <a:t>If x+y &gt; z,  we </a:t>
                </a:r>
              </a:p>
              <a:p>
                <a:pPr algn="ctr"/>
                <a:r>
                  <a:rPr lang="en-US" sz="2400" dirty="0"/>
                  <a:t>should worry!</a:t>
                </a:r>
              </a:p>
            </p:txBody>
          </p:sp>
        </p:grpSp>
      </p:grpSp>
      <p:sp>
        <p:nvSpPr>
          <p:cNvPr id="13" name="Content Placeholder 2"/>
          <p:cNvSpPr txBox="1">
            <a:spLocks/>
          </p:cNvSpPr>
          <p:nvPr/>
        </p:nvSpPr>
        <p:spPr>
          <a:xfrm>
            <a:off x="1959243" y="1605170"/>
            <a:ext cx="8895700" cy="16714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 is the time taken for developing and deploying PQC standards</a:t>
            </a:r>
          </a:p>
          <a:p>
            <a:r>
              <a:rPr lang="en-US" dirty="0"/>
              <a:t>x is the time for “backward secrecy” (maintain secrecy for information encrypted x years ago)</a:t>
            </a:r>
          </a:p>
          <a:p>
            <a:r>
              <a:rPr lang="en-US" dirty="0"/>
              <a:t>z is the time before quantum computers are available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59243" y="5932047"/>
            <a:ext cx="10541875" cy="1402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we require 5-year backward secrecy, we certainly need to start standardization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2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2" y="624110"/>
            <a:ext cx="9522004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Post-Quantum Cryptography Standardization – A big decision to move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7614" y="2057400"/>
            <a:ext cx="97536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Considering the time to develop/deploy PQC standards and the backward secrecy required for information, </a:t>
            </a:r>
            <a:r>
              <a:rPr lang="en-US" b="1" dirty="0"/>
              <a:t>it is the time </a:t>
            </a:r>
            <a:r>
              <a:rPr lang="en-US" dirty="0"/>
              <a:t>to look into standardization</a:t>
            </a:r>
          </a:p>
          <a:p>
            <a:r>
              <a:rPr lang="en-US" dirty="0"/>
              <a:t>NIST sees its role as managing a process of achieving community consensus in a transparent and timely manner </a:t>
            </a:r>
          </a:p>
          <a:p>
            <a:r>
              <a:rPr lang="en-US" dirty="0"/>
              <a:t>NIST announced its preliminary plan of developing PQC standards at </a:t>
            </a:r>
            <a:r>
              <a:rPr lang="en-US" dirty="0" err="1"/>
              <a:t>PQCrypto</a:t>
            </a:r>
            <a:r>
              <a:rPr lang="en-US" dirty="0"/>
              <a:t> 2016</a:t>
            </a:r>
          </a:p>
          <a:p>
            <a:pPr lvl="1"/>
            <a:r>
              <a:rPr lang="en-US" dirty="0"/>
              <a:t>The announcement received strong support from research community</a:t>
            </a:r>
          </a:p>
          <a:p>
            <a:r>
              <a:rPr lang="en-US" dirty="0"/>
              <a:t>NIST released draft of call for proposals in August 2016</a:t>
            </a:r>
          </a:p>
          <a:p>
            <a:pPr lvl="1"/>
            <a:r>
              <a:rPr lang="en-US" dirty="0"/>
              <a:t>Scope – public key signatures, encryption, key-exchange</a:t>
            </a:r>
          </a:p>
          <a:p>
            <a:pPr lvl="1"/>
            <a:r>
              <a:rPr lang="en-US" dirty="0"/>
              <a:t>Evaluation Criteria</a:t>
            </a:r>
          </a:p>
          <a:p>
            <a:pPr lvl="2"/>
            <a:r>
              <a:rPr lang="en-US" dirty="0"/>
              <a:t>Security: security models, target security strengths – classic and quantum</a:t>
            </a:r>
          </a:p>
          <a:p>
            <a:pPr lvl="2"/>
            <a:r>
              <a:rPr lang="en-US" dirty="0"/>
              <a:t>Performance: key size, signature size, computational efficiency, and flexibility</a:t>
            </a:r>
          </a:p>
          <a:p>
            <a:pPr lvl="1"/>
            <a:r>
              <a:rPr lang="en-US" dirty="0"/>
              <a:t>Plans for the Evaluation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41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F8E20D4-3434-4DD1-9003-C2B9B485E9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2065</Words>
  <Application>Microsoft Office PowerPoint</Application>
  <PresentationFormat>Custom</PresentationFormat>
  <Paragraphs>255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Cambria Math</vt:lpstr>
      <vt:lpstr>Century Gothic</vt:lpstr>
      <vt:lpstr>Wingdings 3</vt:lpstr>
      <vt:lpstr>Wisp</vt:lpstr>
      <vt:lpstr>Post-Quantum Cryptography and NIST Standardization </vt:lpstr>
      <vt:lpstr>Background</vt:lpstr>
      <vt:lpstr>Post-Quantum Cryptography (PQC)</vt:lpstr>
      <vt:lpstr>What we have done so far –  The first mile in a long journey</vt:lpstr>
      <vt:lpstr>NIST PQC team – The most significant in the first mile</vt:lpstr>
      <vt:lpstr>Post-Quantum Cryptography- What has been in the standards and research? </vt:lpstr>
      <vt:lpstr>PQC Standardization – Is it too early? </vt:lpstr>
      <vt:lpstr>Mosca’s Theorem</vt:lpstr>
      <vt:lpstr>Post-Quantum Cryptography Standardization – A big decision to move forward</vt:lpstr>
      <vt:lpstr>PQC Standardization Plan  </vt:lpstr>
      <vt:lpstr>The selection criteria</vt:lpstr>
      <vt:lpstr>Complexities of PQC Standardization</vt:lpstr>
      <vt:lpstr>Security Notions</vt:lpstr>
      <vt:lpstr>Quantum Security – How to assess it?</vt:lpstr>
      <vt:lpstr>Quantum Security Strength Categories </vt:lpstr>
      <vt:lpstr>Challenges</vt:lpstr>
      <vt:lpstr>Cost and Performance</vt:lpstr>
      <vt:lpstr>Drop-in Replacements</vt:lpstr>
      <vt:lpstr>Transition and Migration</vt:lpstr>
      <vt:lpstr>Hybrid Mode</vt:lpstr>
      <vt:lpstr>Interactions with Standards Organizations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2016-11-08T17:19:05Z</dcterms:created>
  <dcterms:modified xsi:type="dcterms:W3CDTF">2017-03-20T19:36:59Z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TC028048679991</vt:lpwstr>
  </property>
</Properties>
</file>